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2" r:id="rId3"/>
    <p:sldId id="264" r:id="rId4"/>
    <p:sldId id="265" r:id="rId5"/>
    <p:sldId id="266" r:id="rId6"/>
    <p:sldId id="267" r:id="rId7"/>
    <p:sldId id="259" r:id="rId8"/>
    <p:sldId id="268" r:id="rId9"/>
    <p:sldId id="272" r:id="rId10"/>
    <p:sldId id="274" r:id="rId11"/>
    <p:sldId id="269" r:id="rId12"/>
    <p:sldId id="270" r:id="rId13"/>
    <p:sldId id="271" r:id="rId14"/>
    <p:sldId id="275" r:id="rId15"/>
    <p:sldId id="276" r:id="rId16"/>
    <p:sldId id="273" r:id="rId17"/>
    <p:sldId id="277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62"/>
            <p14:sldId id="264"/>
            <p14:sldId id="265"/>
            <p14:sldId id="266"/>
            <p14:sldId id="267"/>
            <p14:sldId id="259"/>
            <p14:sldId id="268"/>
            <p14:sldId id="272"/>
            <p14:sldId id="274"/>
            <p14:sldId id="269"/>
            <p14:sldId id="270"/>
            <p14:sldId id="271"/>
            <p14:sldId id="275"/>
            <p14:sldId id="276"/>
            <p14:sldId id="273"/>
            <p14:sldId id="277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8" y="1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71550"/>
            <a:ext cx="10515600" cy="920750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92300"/>
            <a:ext cx="10515600" cy="391160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1150144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051049"/>
            <a:ext cx="5181600" cy="370840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2051049"/>
            <a:ext cx="5181600" cy="37084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29.01.2019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29.01.2019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9217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29.01.2019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29.01.2019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29.01.2019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29.01.2019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21120" y="1244600"/>
            <a:ext cx="10515600" cy="1236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2552700"/>
            <a:ext cx="10515600" cy="326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9D6C17F-A700-420D-82B8-F5D45A62B12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49EB5BF8-DF56-4F9A-B053-ADE174D905F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id="{1499EC8B-24FF-47F4-8CBF-0E98764D1FA2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10481441" cy="111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r>
              <a:rPr lang="pl-PL" sz="1200" i="1"/>
              <a:t>DOSKONALENIE TRENERÓW WSPOMAGANIA OŚWIATY  </a:t>
            </a:r>
            <a:r>
              <a:rPr lang="pl-PL" sz="1200"/>
              <a:t>POWR.02.10.00-00-7015/17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>
            <a:extLst>
              <a:ext uri="{FF2B5EF4-FFF2-40B4-BE49-F238E27FC236}">
                <a16:creationId xmlns:a16="http://schemas.microsoft.com/office/drawing/2014/main" id="{07EB3CA0-667A-4BB6-8ED0-7C7AF97E0D1B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b="1" dirty="0"/>
              <a:t>Ramowy program szkolenia w zakresie wspomagania szkół w wykorzystywaniu nowoczesnych technologii w procesie nauczania/uczenia się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3D39333C-3EC7-4EEA-AD03-4FDB37ED8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/>
          </a:bodyPr>
          <a:lstStyle/>
          <a:p>
            <a:r>
              <a:rPr lang="pl-PL" sz="3200" b="1" dirty="0"/>
              <a:t>Kompetencje kluczowe informatyczne</a:t>
            </a:r>
            <a:br>
              <a:rPr lang="pl-PL" sz="3200" b="1" dirty="0"/>
            </a:br>
            <a:r>
              <a:rPr lang="pl-PL" sz="3200" b="1" dirty="0"/>
              <a:t>– I etap edukacyjny</a:t>
            </a:r>
          </a:p>
        </p:txBody>
      </p:sp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43944AD-8F4F-4054-ADCE-22F919666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9D4383A1-29C8-41B8-BAAC-C9314CE47ADB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 etapie edukacyjnym</a:t>
            </a:r>
            <a:endParaRPr lang="pl-PL" sz="2400" b="1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B7AAF8EB-F5D4-4ACA-9CD7-374E719256D3}"/>
              </a:ext>
            </a:extLst>
          </p:cNvPr>
          <p:cNvSpPr/>
          <p:nvPr/>
        </p:nvSpPr>
        <p:spPr>
          <a:xfrm>
            <a:off x="1176999" y="1581649"/>
            <a:ext cx="9594165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tworzy teksty przy użyciu klawiatury i rysunki za pomocą wybranego edytora grafiki;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zapisuje efekty swojej pracy we wskazanym miejscu;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wykorzystuje możliwości technologii do współpracy, wymiany doświadczeń i komunikacji w procesie uczenia się;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posługuje się technologią komputerową w sposób odpowiedzialny i etyczny, przestrzegając zasad korzystania z efektów pracy innych osób.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674188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8117F17C-8A5C-4B84-B0F7-EB1E7182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5112F85C-B34B-49BE-AAB4-CCB7F3B976BF}"/>
              </a:ext>
            </a:extLst>
          </p:cNvPr>
          <p:cNvSpPr/>
          <p:nvPr/>
        </p:nvSpPr>
        <p:spPr>
          <a:xfrm>
            <a:off x="1172312" y="1581649"/>
            <a:ext cx="9486311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/>
              <a:t>Postawy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Uczeń jest gotowy: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kreatywnie rozwiązywać problemy, podejmować twórcze działania i rozwijać zainteresowania przy pomocy nowych technologii;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współpracować w zespole, uczyć się od innych, wymieniać pomysły i doświadczenia z wykorzystaniem nowych technologii;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respektować prywatność informacji, zasady netykiety i prawa twórcy.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397C4E32-57F1-449C-AA4A-EE750B74C027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 etapie edukacyjnym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14932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8117F17C-8A5C-4B84-B0F7-EB1E7182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EA523321-1A24-4C9D-A59A-9C484F8E9C78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nauczyciela na I etapie edukacyjnym</a:t>
            </a:r>
            <a:endParaRPr lang="pl-PL" sz="2400" b="1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DF8045AF-311F-4ADF-8F5D-94EDEFFD7180}"/>
              </a:ext>
            </a:extLst>
          </p:cNvPr>
          <p:cNvSpPr/>
          <p:nvPr/>
        </p:nvSpPr>
        <p:spPr>
          <a:xfrm>
            <a:off x="1144177" y="1455039"/>
            <a:ext cx="9486311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b="1" dirty="0"/>
              <a:t>Wiedza 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Nauczyciel: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wie, jak rozpocząć przygotowanie uczniów do życia w społeczeństwie informacyjnym;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zna programy i aplikacje komputerowe, gry edukacyjne, multimedia i zasoby </a:t>
            </a:r>
            <a:r>
              <a:rPr lang="pl-PL" sz="2400" dirty="0" err="1"/>
              <a:t>internetu</a:t>
            </a:r>
            <a:r>
              <a:rPr lang="pl-PL" sz="2400" dirty="0"/>
              <a:t> dostosowane do potrzeb i możliwości swoich uczniów;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zna najnowsze trendy dotyczące wykorzystania nowych technologii w edukacji, a w szczególności myślenie </a:t>
            </a:r>
            <a:r>
              <a:rPr lang="pl-PL" sz="2400" dirty="0" err="1"/>
              <a:t>komputacyjne</a:t>
            </a:r>
            <a:r>
              <a:rPr lang="pl-PL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23035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8117F17C-8A5C-4B84-B0F7-EB1E7182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B8530D3-D7FA-4786-81BA-E5BCD7AE0B50}"/>
              </a:ext>
            </a:extLst>
          </p:cNvPr>
          <p:cNvSpPr/>
          <p:nvPr/>
        </p:nvSpPr>
        <p:spPr>
          <a:xfrm>
            <a:off x="1144177" y="1455039"/>
            <a:ext cx="9486311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b="1" dirty="0"/>
              <a:t>Umiejętności 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Nauczyciel: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korzysta z nowych technologii w procesie dydaktycznym;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korzysta z nowych technologii w sposób celowy, refleksyjny i bezpieczny, aby zwiększyć efekty nauczania/uczenia się;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 wykorzystuje TIK do osiągania osobistych celów, wykonywania zadań, rozwiązywania problemów, budowania zespołu, współpracy i komunikacji z innymi ludźmi oraz integracji wiedzy; 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9E46DF2-A5B5-4AA5-AD7C-2FA97AE90183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nauczyciela na I etapie edukacyjnym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862076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B118D3C-A36B-4167-9D2E-2738060CF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12210F1A-4C9A-4FCE-87FF-BF7B548B78D3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nauczyciela na I etapie edukacyjnym</a:t>
            </a:r>
            <a:endParaRPr lang="pl-PL" sz="2400" b="1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7157E1B-B334-4394-B53A-2740C0484D2B}"/>
              </a:ext>
            </a:extLst>
          </p:cNvPr>
          <p:cNvSpPr/>
          <p:nvPr/>
        </p:nvSpPr>
        <p:spPr>
          <a:xfrm>
            <a:off x="1144177" y="2049787"/>
            <a:ext cx="9486311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wskazuje uczniom sposoby wykorzystania nowych technologii: jako wsparcia przy poznawaniu i utrwalaniu różnych dziedzin wiedzy, wzmacnianiu umiejętności, rozwijaniu zainteresowań i rozwiązywaniu problemów;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dokonuje wyboru sprzętu i oprogramowania stosownie do potrzeb i możliwości - zarówno własnych, jak i swoich uczniów; </a:t>
            </a:r>
          </a:p>
        </p:txBody>
      </p:sp>
    </p:spTree>
    <p:extLst>
      <p:ext uri="{BB962C8B-B14F-4D97-AF65-F5344CB8AC3E}">
        <p14:creationId xmlns:p14="http://schemas.microsoft.com/office/powerpoint/2010/main" val="2495765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044E9C32-F2DF-4CA3-A464-7163CDD8A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543D665C-BA73-4CC1-831D-82B82C00B502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nauczyciela na I etapie edukacyjnym</a:t>
            </a:r>
            <a:endParaRPr lang="pl-PL" sz="2400" b="1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3D8648A2-4742-45B2-81EC-1390A4A03BD7}"/>
              </a:ext>
            </a:extLst>
          </p:cNvPr>
          <p:cNvSpPr/>
          <p:nvPr/>
        </p:nvSpPr>
        <p:spPr>
          <a:xfrm>
            <a:off x="1144177" y="2049786"/>
            <a:ext cx="9486311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korzysta z metod nauczania i oceniania wspomaganych nowymi technologiami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wyszukuje, selekcjonuje, ocenia i przetwarza informacje z różnych źródeł;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angażuje uczniów do twórczego, kreatywnego i innowacyjnego wykorzystania nowych technologii.</a:t>
            </a:r>
          </a:p>
        </p:txBody>
      </p:sp>
    </p:spTree>
    <p:extLst>
      <p:ext uri="{BB962C8B-B14F-4D97-AF65-F5344CB8AC3E}">
        <p14:creationId xmlns:p14="http://schemas.microsoft.com/office/powerpoint/2010/main" val="2699934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8117F17C-8A5C-4B84-B0F7-EB1E7182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7556E694-6460-42C6-BA13-26DCE6B4014B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nauczyciela na I etapie edukacyjnym</a:t>
            </a:r>
            <a:endParaRPr lang="pl-PL" sz="2400" b="1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E6AC3A7-BDB4-42F5-83F5-F3866519F358}"/>
              </a:ext>
            </a:extLst>
          </p:cNvPr>
          <p:cNvSpPr/>
          <p:nvPr/>
        </p:nvSpPr>
        <p:spPr>
          <a:xfrm>
            <a:off x="1144177" y="1455039"/>
            <a:ext cx="9486311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b="1" dirty="0"/>
              <a:t>Postawy 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Nauczyciel: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korzystając z TIK, dba o swój wizerunek i bezpieczeństwo;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promuje wśród uczniów respektowanie prywatności informacji, przestrzeganie netykiety i prawa własności intelektualnej;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jest otwarty na zmiany wynikające z rozwoju technologicznego; </a:t>
            </a:r>
          </a:p>
        </p:txBody>
      </p:sp>
    </p:spTree>
    <p:extLst>
      <p:ext uri="{BB962C8B-B14F-4D97-AF65-F5344CB8AC3E}">
        <p14:creationId xmlns:p14="http://schemas.microsoft.com/office/powerpoint/2010/main" val="3136956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CBE67419-3344-4E1B-81FF-20DE96D7C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3DA4289A-9793-47A4-BFA4-1BCD57EEEFF8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nauczyciela na I etapie edukacyjnym</a:t>
            </a:r>
            <a:endParaRPr lang="pl-PL" sz="2400" b="1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10106A0F-1E09-426C-B817-EC19AEA68C3B}"/>
              </a:ext>
            </a:extLst>
          </p:cNvPr>
          <p:cNvSpPr/>
          <p:nvPr/>
        </p:nvSpPr>
        <p:spPr>
          <a:xfrm>
            <a:off x="1144176" y="2563035"/>
            <a:ext cx="9486311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jest gotowy radzić sobie z rzeczywistością dynamicznie zmieniającą się pod wpływem nowych technologii i angażować się w profesjonalny rozwój z zastosowaniem TIK;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jest gotowy pracować w zespole, wykorzystując nowe technologie. </a:t>
            </a:r>
          </a:p>
        </p:txBody>
      </p:sp>
    </p:spTree>
    <p:extLst>
      <p:ext uri="{BB962C8B-B14F-4D97-AF65-F5344CB8AC3E}">
        <p14:creationId xmlns:p14="http://schemas.microsoft.com/office/powerpoint/2010/main" val="1089509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0991120-64A5-4527-B718-8EF69C201680}"/>
              </a:ext>
            </a:extLst>
          </p:cNvPr>
          <p:cNvSpPr/>
          <p:nvPr/>
        </p:nvSpPr>
        <p:spPr>
          <a:xfrm>
            <a:off x="1364566" y="1581649"/>
            <a:ext cx="9355016" cy="3820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/>
              <a:t>Zgodnie zaleceniem Parlamentu Europejskiego i Rady z dnia 18 grudnia 2006 r. obejmują: </a:t>
            </a:r>
          </a:p>
          <a:p>
            <a:pPr algn="just">
              <a:lnSpc>
                <a:spcPct val="150000"/>
              </a:lnSpc>
            </a:pPr>
            <a:r>
              <a:rPr lang="pl-PL" sz="2400" i="1" dirty="0"/>
              <a:t>umiejętne i krytyczne wykorzystywanie technologii społeczeństwa informacyjnego (TSI) w pracy, rozrywce i porozumiewaniu się. Opierają się […] na podstawowych umiejętnościach w zakresie TIK: wykorzystywaniu komputerów do uzyskiwania, oceny, przechowywania, tworzenia, prezentowania i wymiany informacji oraz do porozumiewania </a:t>
            </a:r>
            <a:r>
              <a:rPr lang="pl-PL" sz="2400" i="1"/>
              <a:t>się </a:t>
            </a:r>
            <a:br>
              <a:rPr lang="pl-PL" sz="2400" i="1"/>
            </a:br>
            <a:r>
              <a:rPr lang="pl-PL" sz="2400" i="1"/>
              <a:t>i </a:t>
            </a:r>
            <a:r>
              <a:rPr lang="pl-PL" sz="2400" i="1" dirty="0"/>
              <a:t>uczestnictwa w sieciach współpracy za pośrednictwem </a:t>
            </a:r>
            <a:r>
              <a:rPr lang="pl-PL" sz="2400" i="1" dirty="0" err="1"/>
              <a:t>internetu</a:t>
            </a:r>
            <a:r>
              <a:rPr lang="pl-PL" sz="2400" i="1" dirty="0"/>
              <a:t>.</a:t>
            </a:r>
            <a:endParaRPr lang="pl-PL" sz="1600" i="1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F83975CD-28BC-4CFD-80AF-76943ABBA041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KOMPETENCJE INFORMATYCZNE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967278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B96B52E-A653-4A4E-8630-7FBFA53D5141}"/>
              </a:ext>
            </a:extLst>
          </p:cNvPr>
          <p:cNvSpPr/>
          <p:nvPr/>
        </p:nvSpPr>
        <p:spPr>
          <a:xfrm>
            <a:off x="1002323" y="1052195"/>
            <a:ext cx="10187354" cy="4753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Na poziomie wiedzy kompetencje informatyczne wymagają: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znajomości </a:t>
            </a:r>
            <a:r>
              <a:rPr lang="pl-PL" sz="2000" b="1" dirty="0"/>
              <a:t>natury, roli i możliwości technologii społeczeństwa inform</a:t>
            </a:r>
            <a:r>
              <a:rPr lang="pl-PL" sz="2000" dirty="0"/>
              <a:t>acyjnego (TSI) w życiu osobistym i społecznym oraz w pracy;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znajomości </a:t>
            </a:r>
            <a:r>
              <a:rPr lang="pl-PL" sz="2000" b="1" dirty="0"/>
              <a:t>aplikacji komputerowych </a:t>
            </a:r>
            <a:r>
              <a:rPr lang="pl-PL" sz="2000" dirty="0"/>
              <a:t>(edytory tekstu, arkusze kalkulacyjne, bazy danych, przechowywanie informacji) i możliwości ich wykorzystania;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znajomości </a:t>
            </a:r>
            <a:r>
              <a:rPr lang="pl-PL" sz="2000" b="1" dirty="0"/>
              <a:t>potencjalnych zagrożeń </a:t>
            </a:r>
            <a:r>
              <a:rPr lang="pl-PL" sz="2000" dirty="0"/>
              <a:t>związanych z </a:t>
            </a:r>
            <a:r>
              <a:rPr lang="pl-PL" sz="2000" dirty="0" err="1"/>
              <a:t>internetem</a:t>
            </a:r>
            <a:r>
              <a:rPr lang="pl-PL" sz="2000" dirty="0"/>
              <a:t> i komunikacją elektroniczną (poczta elektroniczna, narzędzia sieciowe);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 rozumienia sposobu, w jaki TSI mogą wspierać </a:t>
            </a:r>
            <a:r>
              <a:rPr lang="pl-PL" sz="2000" b="1" dirty="0"/>
              <a:t>kreatywność i </a:t>
            </a:r>
            <a:r>
              <a:rPr lang="pl-PL" sz="2000" b="1" dirty="0" err="1"/>
              <a:t>innowacjność</a:t>
            </a:r>
            <a:r>
              <a:rPr lang="pl-PL" sz="2000" dirty="0"/>
              <a:t>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świadomości zagadnień dotyczących </a:t>
            </a:r>
            <a:r>
              <a:rPr lang="pl-PL" sz="2000" b="1" dirty="0"/>
              <a:t>prawdziwości i rzetelności </a:t>
            </a:r>
            <a:r>
              <a:rPr lang="pl-PL" sz="2000" dirty="0"/>
              <a:t>dostępnych informacji;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świadomości </a:t>
            </a:r>
            <a:r>
              <a:rPr lang="pl-PL" sz="2000" b="1" dirty="0"/>
              <a:t>prawnych i etycznych </a:t>
            </a:r>
            <a:r>
              <a:rPr lang="pl-PL" sz="2000" dirty="0"/>
              <a:t>aspektów interaktywnego korzystania z TSI;</a:t>
            </a:r>
          </a:p>
        </p:txBody>
      </p:sp>
    </p:spTree>
    <p:extLst>
      <p:ext uri="{BB962C8B-B14F-4D97-AF65-F5344CB8AC3E}">
        <p14:creationId xmlns:p14="http://schemas.microsoft.com/office/powerpoint/2010/main" val="208357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42B7A958-4420-4F46-950D-E27693D49F4E}"/>
              </a:ext>
            </a:extLst>
          </p:cNvPr>
          <p:cNvSpPr/>
          <p:nvPr/>
        </p:nvSpPr>
        <p:spPr>
          <a:xfrm>
            <a:off x="1002323" y="1052195"/>
            <a:ext cx="10187354" cy="3368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Na poziomie umiejętności kompetencje informatyczne wymagają: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/>
              <a:t>poszukiwania, gromadzenia, przetwarzania, oceniania i krytycznego wykorzystywania </a:t>
            </a:r>
            <a:r>
              <a:rPr lang="pl-PL" sz="2000" dirty="0"/>
              <a:t>informacji;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/>
              <a:t>korzystania </a:t>
            </a:r>
            <a:r>
              <a:rPr lang="pl-PL" sz="2000" dirty="0"/>
              <a:t>z narzędzi do tworzenia, prezentowania i rozumienia złożonych informacji;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wyszukiwania </a:t>
            </a:r>
            <a:r>
              <a:rPr lang="pl-PL" sz="2000" b="1" dirty="0"/>
              <a:t>usług oferowanych w </a:t>
            </a:r>
            <a:r>
              <a:rPr lang="pl-PL" sz="2000" b="1" dirty="0" err="1"/>
              <a:t>internecie</a:t>
            </a:r>
            <a:r>
              <a:rPr lang="pl-PL" sz="2000" b="1" dirty="0"/>
              <a:t> </a:t>
            </a:r>
            <a:r>
              <a:rPr lang="pl-PL" sz="2000" dirty="0"/>
              <a:t>i korzystania z nich;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wykorzystywania TSI jako </a:t>
            </a:r>
            <a:r>
              <a:rPr lang="pl-PL" sz="2000" b="1" dirty="0"/>
              <a:t>narzędzia wspomagającego </a:t>
            </a:r>
            <a:r>
              <a:rPr lang="pl-PL" sz="2000" dirty="0"/>
              <a:t>krytyczne myślenie, kreatywność i innowacyjność. </a:t>
            </a:r>
          </a:p>
        </p:txBody>
      </p:sp>
    </p:spTree>
    <p:extLst>
      <p:ext uri="{BB962C8B-B14F-4D97-AF65-F5344CB8AC3E}">
        <p14:creationId xmlns:p14="http://schemas.microsoft.com/office/powerpoint/2010/main" val="2563285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815F3788-A45E-4221-81B5-1A1513E4D3F8}"/>
              </a:ext>
            </a:extLst>
          </p:cNvPr>
          <p:cNvSpPr/>
          <p:nvPr/>
        </p:nvSpPr>
        <p:spPr>
          <a:xfrm>
            <a:off x="1002322" y="1052195"/>
            <a:ext cx="10187353" cy="2445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Na poziomie postaw kompetencje informatyczne wymagają: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/>
              <a:t>krytycznej i refleksyjnej postawy </a:t>
            </a:r>
            <a:r>
              <a:rPr lang="pl-PL" sz="2000" dirty="0"/>
              <a:t>wobec dostępnych informacji;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/>
              <a:t>odpowiedzialnego wykorzystywania </a:t>
            </a:r>
            <a:r>
              <a:rPr lang="pl-PL" sz="2000" dirty="0"/>
              <a:t>mediów interaktywnych;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zainteresowania </a:t>
            </a:r>
            <a:r>
              <a:rPr lang="pl-PL" sz="2000" b="1" dirty="0"/>
              <a:t>udziałem w społecznościach i sieciach </a:t>
            </a:r>
            <a:r>
              <a:rPr lang="pl-PL" sz="2000" dirty="0"/>
              <a:t>internetowych w celach kulturalnych, społecznych lub zawodowych. </a:t>
            </a:r>
          </a:p>
        </p:txBody>
      </p:sp>
    </p:spTree>
    <p:extLst>
      <p:ext uri="{BB962C8B-B14F-4D97-AF65-F5344CB8AC3E}">
        <p14:creationId xmlns:p14="http://schemas.microsoft.com/office/powerpoint/2010/main" val="289568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04448CCE-4CCF-4D63-968F-7A6AE79E0C33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 etapie edukacyjnym</a:t>
            </a:r>
            <a:endParaRPr lang="pl-PL" sz="2400" b="1" dirty="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B8A489E2-0F98-4585-867E-235C8878B6AE}"/>
              </a:ext>
            </a:extLst>
          </p:cNvPr>
          <p:cNvSpPr/>
          <p:nvPr/>
        </p:nvSpPr>
        <p:spPr>
          <a:xfrm>
            <a:off x="1205132" y="1581649"/>
            <a:ext cx="9594165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b="1" dirty="0"/>
              <a:t>Wiedza 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Uczeń: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zna programy i aplikacje komputerowe oraz gry edukacyjne adekwatne do wieku, potrzeb i możliwości;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zna korzyści i zagrożenia wynikające z korzystania z komputera, </a:t>
            </a:r>
            <a:r>
              <a:rPr lang="pl-PL" sz="2400" dirty="0" err="1"/>
              <a:t>internetu</a:t>
            </a:r>
            <a:r>
              <a:rPr lang="pl-PL" sz="2400" dirty="0"/>
              <a:t> i multimediów. </a:t>
            </a:r>
          </a:p>
        </p:txBody>
      </p:sp>
    </p:spTree>
    <p:extLst>
      <p:ext uri="{BB962C8B-B14F-4D97-AF65-F5344CB8AC3E}">
        <p14:creationId xmlns:p14="http://schemas.microsoft.com/office/powerpoint/2010/main" val="2950621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8117F17C-8A5C-4B84-B0F7-EB1E7182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B39BF37D-DB76-4DE4-9812-53EF69525885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 etapie edukacyjnym</a:t>
            </a:r>
            <a:endParaRPr lang="pl-PL" sz="2400" b="1" dirty="0"/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AEC1D55B-1F26-4E00-A711-6D05DB6CA4F3}"/>
              </a:ext>
            </a:extLst>
          </p:cNvPr>
          <p:cNvSpPr/>
          <p:nvPr/>
        </p:nvSpPr>
        <p:spPr>
          <a:xfrm>
            <a:off x="1205132" y="1581649"/>
            <a:ext cx="9594166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b="1" dirty="0"/>
              <a:t>Umiejętności 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Uczeń: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układa w logicznym porządku obrazy,  teksty i polecenia (instrukcje), planując w ten sposób późniejsze ich zakodowanie za pomocą komputera;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tworzy polecenia (sekwencję poleceń) dla określonego planu działania lub dla osiągnięcia celu; </a:t>
            </a:r>
          </a:p>
        </p:txBody>
      </p:sp>
    </p:spTree>
    <p:extLst>
      <p:ext uri="{BB962C8B-B14F-4D97-AF65-F5344CB8AC3E}">
        <p14:creationId xmlns:p14="http://schemas.microsoft.com/office/powerpoint/2010/main" val="4268542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8117F17C-8A5C-4B84-B0F7-EB1E7182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3C004C92-F0C0-4FB9-B426-BC1132BBE565}"/>
              </a:ext>
            </a:extLst>
          </p:cNvPr>
          <p:cNvSpPr/>
          <p:nvPr/>
        </p:nvSpPr>
        <p:spPr>
          <a:xfrm>
            <a:off x="1176999" y="1581649"/>
            <a:ext cx="9594166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korzysta z przystosowanych do swoich możliwości i potrzeb aplikacji komputerowych związanych z kształtowaniem podstawowych umiejętności: pisania, czytania, rachowania i prezentowania swoich pomysłów;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programuje wizualnie proste sytuacje/historyjki zarówno według własnych pomysłów, jak i tych opracowanych wspólnie z innymi uczniami;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steruje robotem lub innym obiektem na ekranie komputera lub poza nim;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400" dirty="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53E54763-0C31-41D7-B3F2-344090610E51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 etapie edukacyjnym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136093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8117F17C-8A5C-4B84-B0F7-EB1E7182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74D67EFD-0280-4BAF-B35C-3140836FC268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 kompetencyjny ucznia na I etapie edukacyjnym</a:t>
            </a:r>
            <a:endParaRPr lang="pl-PL" sz="2400" b="1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B793DAE-E580-481C-94E9-9A9A8C597794}"/>
              </a:ext>
            </a:extLst>
          </p:cNvPr>
          <p:cNvSpPr/>
          <p:nvPr/>
        </p:nvSpPr>
        <p:spPr>
          <a:xfrm>
            <a:off x="1177000" y="1581648"/>
            <a:ext cx="9594165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posługuje się komputerem w podstawowym zakresie, korzystając z jego urządzeń wejścia/wyjścia;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korzysta z udostępnionych mu stron i zasobów internetowych, m.in. z podręcznika elektronicznego;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kojarzy działanie komputera z odpowiednim oprogramowaniem;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posługuje się wybranymi programami, aplikacjami i grami edukacyjnymi, ucząc się i rozwijając swoje zainteresowania;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681420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902</Words>
  <Application>Microsoft Office PowerPoint</Application>
  <PresentationFormat>Panoramiczny</PresentationFormat>
  <Paragraphs>79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Anna Koludo</cp:lastModifiedBy>
  <cp:revision>52</cp:revision>
  <dcterms:created xsi:type="dcterms:W3CDTF">2018-12-02T13:14:09Z</dcterms:created>
  <dcterms:modified xsi:type="dcterms:W3CDTF">2019-01-29T19:59:23Z</dcterms:modified>
</cp:coreProperties>
</file>